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3"/>
  </p:notesMasterIdLst>
  <p:handoutMasterIdLst>
    <p:handoutMasterId r:id="rId24"/>
  </p:handoutMasterIdLst>
  <p:sldIdLst>
    <p:sldId id="410" r:id="rId5"/>
    <p:sldId id="383" r:id="rId6"/>
    <p:sldId id="409" r:id="rId7"/>
    <p:sldId id="389" r:id="rId8"/>
    <p:sldId id="391" r:id="rId9"/>
    <p:sldId id="397" r:id="rId10"/>
    <p:sldId id="414" r:id="rId11"/>
    <p:sldId id="407" r:id="rId12"/>
    <p:sldId id="406" r:id="rId13"/>
    <p:sldId id="415" r:id="rId14"/>
    <p:sldId id="408" r:id="rId15"/>
    <p:sldId id="405" r:id="rId16"/>
    <p:sldId id="404" r:id="rId17"/>
    <p:sldId id="403" r:id="rId18"/>
    <p:sldId id="412" r:id="rId19"/>
    <p:sldId id="411" r:id="rId20"/>
    <p:sldId id="413" r:id="rId21"/>
    <p:sldId id="398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864" autoAdjust="0"/>
  </p:normalViewPr>
  <p:slideViewPr>
    <p:cSldViewPr snapToGrid="0">
      <p:cViewPr varScale="1">
        <p:scale>
          <a:sx n="89" d="100"/>
          <a:sy n="89" d="100"/>
        </p:scale>
        <p:origin x="1434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Comer" userId="6624735d038ca787" providerId="LiveId" clId="{3F3ED3EC-B1F9-421D-9A79-F4BF81962628}"/>
    <pc:docChg chg="custSel modSld">
      <pc:chgData name="Ron Comer" userId="6624735d038ca787" providerId="LiveId" clId="{3F3ED3EC-B1F9-421D-9A79-F4BF81962628}" dt="2025-06-16T20:25:44.802" v="267" actId="20577"/>
      <pc:docMkLst>
        <pc:docMk/>
      </pc:docMkLst>
      <pc:sldChg chg="modSp mod">
        <pc:chgData name="Ron Comer" userId="6624735d038ca787" providerId="LiveId" clId="{3F3ED3EC-B1F9-421D-9A79-F4BF81962628}" dt="2025-06-16T20:19:05.606" v="239" actId="20577"/>
        <pc:sldMkLst>
          <pc:docMk/>
          <pc:sldMk cId="2039059756" sldId="397"/>
        </pc:sldMkLst>
        <pc:spChg chg="mod">
          <ac:chgData name="Ron Comer" userId="6624735d038ca787" providerId="LiveId" clId="{3F3ED3EC-B1F9-421D-9A79-F4BF81962628}" dt="2025-06-16T20:19:05.606" v="239" actId="20577"/>
          <ac:spMkLst>
            <pc:docMk/>
            <pc:sldMk cId="2039059756" sldId="397"/>
            <ac:spMk id="3" creationId="{591442CD-A26D-1761-8CE7-8BC3075BB4ED}"/>
          </ac:spMkLst>
        </pc:spChg>
      </pc:sldChg>
      <pc:sldChg chg="modSp mod">
        <pc:chgData name="Ron Comer" userId="6624735d038ca787" providerId="LiveId" clId="{3F3ED3EC-B1F9-421D-9A79-F4BF81962628}" dt="2025-06-16T20:25:44.802" v="267" actId="20577"/>
        <pc:sldMkLst>
          <pc:docMk/>
          <pc:sldMk cId="752428618" sldId="403"/>
        </pc:sldMkLst>
        <pc:spChg chg="mod">
          <ac:chgData name="Ron Comer" userId="6624735d038ca787" providerId="LiveId" clId="{3F3ED3EC-B1F9-421D-9A79-F4BF81962628}" dt="2025-06-16T20:25:44.802" v="267" actId="20577"/>
          <ac:spMkLst>
            <pc:docMk/>
            <pc:sldMk cId="752428618" sldId="403"/>
            <ac:spMk id="9" creationId="{C3F1676B-18B7-DBC4-9A6B-C86F2E893889}"/>
          </ac:spMkLst>
        </pc:spChg>
      </pc:sldChg>
      <pc:sldChg chg="modSp mod">
        <pc:chgData name="Ron Comer" userId="6624735d038ca787" providerId="LiveId" clId="{3F3ED3EC-B1F9-421D-9A79-F4BF81962628}" dt="2025-06-16T20:25:03.955" v="252" actId="20577"/>
        <pc:sldMkLst>
          <pc:docMk/>
          <pc:sldMk cId="1850768898" sldId="404"/>
        </pc:sldMkLst>
        <pc:spChg chg="mod">
          <ac:chgData name="Ron Comer" userId="6624735d038ca787" providerId="LiveId" clId="{3F3ED3EC-B1F9-421D-9A79-F4BF81962628}" dt="2025-06-16T20:25:03.955" v="252" actId="20577"/>
          <ac:spMkLst>
            <pc:docMk/>
            <pc:sldMk cId="1850768898" sldId="404"/>
            <ac:spMk id="3" creationId="{4096FB3A-B62C-3DAB-4FD1-B4EBDD650AEF}"/>
          </ac:spMkLst>
        </pc:spChg>
      </pc:sldChg>
      <pc:sldChg chg="modSp mod">
        <pc:chgData name="Ron Comer" userId="6624735d038ca787" providerId="LiveId" clId="{3F3ED3EC-B1F9-421D-9A79-F4BF81962628}" dt="2025-06-16T20:23:54.511" v="247" actId="20577"/>
        <pc:sldMkLst>
          <pc:docMk/>
          <pc:sldMk cId="4127695141" sldId="405"/>
        </pc:sldMkLst>
        <pc:spChg chg="mod">
          <ac:chgData name="Ron Comer" userId="6624735d038ca787" providerId="LiveId" clId="{3F3ED3EC-B1F9-421D-9A79-F4BF81962628}" dt="2025-06-16T20:23:54.511" v="247" actId="20577"/>
          <ac:spMkLst>
            <pc:docMk/>
            <pc:sldMk cId="4127695141" sldId="405"/>
            <ac:spMk id="4" creationId="{CDB14AAA-1F04-769D-E7F0-4F68C8EB9283}"/>
          </ac:spMkLst>
        </pc:spChg>
      </pc:sldChg>
      <pc:sldChg chg="modSp mod">
        <pc:chgData name="Ron Comer" userId="6624735d038ca787" providerId="LiveId" clId="{3F3ED3EC-B1F9-421D-9A79-F4BF81962628}" dt="2025-06-16T20:20:52.374" v="241" actId="20577"/>
        <pc:sldMkLst>
          <pc:docMk/>
          <pc:sldMk cId="2520273254" sldId="415"/>
        </pc:sldMkLst>
        <pc:spChg chg="mod">
          <ac:chgData name="Ron Comer" userId="6624735d038ca787" providerId="LiveId" clId="{3F3ED3EC-B1F9-421D-9A79-F4BF81962628}" dt="2025-06-16T20:20:52.374" v="241" actId="20577"/>
          <ac:spMkLst>
            <pc:docMk/>
            <pc:sldMk cId="2520273254" sldId="415"/>
            <ac:spMk id="3" creationId="{19B54F04-1C83-780C-0012-5BDF622FBEC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6/16/2025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bullet point isn’t clear.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8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38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91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a traditional mortgage with 65 payments and see how much you still have left outstanding.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Velocity</a:t>
            </a:r>
            <a:br>
              <a:rPr lang="en-US" sz="6600" dirty="0"/>
            </a:br>
            <a:r>
              <a:rPr lang="en-US" sz="6600" dirty="0"/>
              <a:t>Banking Concepts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54F04-1C83-780C-0012-5BDF622FBE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9047" y="3935883"/>
            <a:ext cx="11096090" cy="39614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Putting all expenses on a credit each month will reduce your daily interest on the HELOC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Paying off your Credit Card balance each month on the due date with the HELOC Loan.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Concept of using the credit card is very effective in saving interest.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Cash Back Benefit or Flyer miles.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Visa Debit Card Images – Browse 9,359 Stock Photos, Vectors ...">
            <a:extLst>
              <a:ext uri="{FF2B5EF4-FFF2-40B4-BE49-F238E27FC236}">
                <a16:creationId xmlns:a16="http://schemas.microsoft.com/office/drawing/2014/main" id="{29A29201-9CDE-6E46-2261-1F5244CC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17" y="1264042"/>
            <a:ext cx="2400300" cy="123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D4CB87-5728-6D5D-7C43-E89853B7088A}"/>
              </a:ext>
            </a:extLst>
          </p:cNvPr>
          <p:cNvSpPr txBox="1"/>
          <p:nvPr/>
        </p:nvSpPr>
        <p:spPr>
          <a:xfrm>
            <a:off x="1160980" y="523982"/>
            <a:ext cx="823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Concept of using other people's money (Credit Card Company)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027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CD7CD12-7E89-3896-3B3E-164EAB8C85F2}"/>
              </a:ext>
            </a:extLst>
          </p:cNvPr>
          <p:cNvSpPr txBox="1"/>
          <p:nvPr/>
        </p:nvSpPr>
        <p:spPr>
          <a:xfrm>
            <a:off x="1143948" y="661815"/>
            <a:ext cx="19628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Income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49C632-8094-BD51-C370-F90EA225F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26" y="1057192"/>
            <a:ext cx="809106" cy="9446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7338C8-A700-4373-FBBD-ABA58B1183FC}"/>
              </a:ext>
            </a:extLst>
          </p:cNvPr>
          <p:cNvSpPr txBox="1"/>
          <p:nvPr/>
        </p:nvSpPr>
        <p:spPr>
          <a:xfrm>
            <a:off x="4687061" y="698793"/>
            <a:ext cx="117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Expenses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BB5E0A-C0ED-C6E4-1A68-4CDB95132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602" y="1157633"/>
            <a:ext cx="810838" cy="1079086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7B8B5D12-6D1A-E1D8-BE99-0BDAC17340A0}"/>
              </a:ext>
            </a:extLst>
          </p:cNvPr>
          <p:cNvSpPr/>
          <p:nvPr/>
        </p:nvSpPr>
        <p:spPr>
          <a:xfrm>
            <a:off x="6485915" y="1267721"/>
            <a:ext cx="1177921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C7D268-02E5-8017-622F-D34C8CF53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162" y="1104947"/>
            <a:ext cx="1101403" cy="1125137"/>
          </a:xfrm>
          <a:prstGeom prst="rect">
            <a:avLst/>
          </a:prstGeom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0B0E2D26-74AA-81FA-7AD3-886006378077}"/>
              </a:ext>
            </a:extLst>
          </p:cNvPr>
          <p:cNvSpPr/>
          <p:nvPr/>
        </p:nvSpPr>
        <p:spPr>
          <a:xfrm>
            <a:off x="8839360" y="2382471"/>
            <a:ext cx="437321" cy="10790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95C1A55-3E89-CCC1-4E0C-EA661F4AE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437" y="4040380"/>
            <a:ext cx="810838" cy="10790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1D004E7-1260-7D50-42E7-75B16C195B93}"/>
              </a:ext>
            </a:extLst>
          </p:cNvPr>
          <p:cNvSpPr txBox="1"/>
          <p:nvPr/>
        </p:nvSpPr>
        <p:spPr>
          <a:xfrm>
            <a:off x="3106791" y="1083055"/>
            <a:ext cx="90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Minus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AC4D806-6C1F-0145-DFAE-6A217DA9D69B}"/>
              </a:ext>
            </a:extLst>
          </p:cNvPr>
          <p:cNvSpPr/>
          <p:nvPr/>
        </p:nvSpPr>
        <p:spPr>
          <a:xfrm>
            <a:off x="2941998" y="1319814"/>
            <a:ext cx="1177921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92F5B6-AB2B-61DA-D894-A39F25EBB9D0}"/>
              </a:ext>
            </a:extLst>
          </p:cNvPr>
          <p:cNvSpPr txBox="1"/>
          <p:nvPr/>
        </p:nvSpPr>
        <p:spPr>
          <a:xfrm>
            <a:off x="6626383" y="1057192"/>
            <a:ext cx="89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Equals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6046C2-B048-29E3-5A5E-815B781C664B}"/>
              </a:ext>
            </a:extLst>
          </p:cNvPr>
          <p:cNvSpPr txBox="1"/>
          <p:nvPr/>
        </p:nvSpPr>
        <p:spPr>
          <a:xfrm>
            <a:off x="8160774" y="3610929"/>
            <a:ext cx="212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Paying HELOC Loan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A3626C-921C-CFDC-B71D-6C1B2E9899F6}"/>
              </a:ext>
            </a:extLst>
          </p:cNvPr>
          <p:cNvSpPr txBox="1"/>
          <p:nvPr/>
        </p:nvSpPr>
        <p:spPr>
          <a:xfrm>
            <a:off x="9831" y="2675987"/>
            <a:ext cx="82885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All income deposited into your bank account every day will automatically reduce your HELOC loan balance, because it's tied to your bank account.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Pay all expenses with credit card each month.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Pay off the credit card each month, </a:t>
            </a:r>
            <a:r>
              <a:rPr lang="en-US" dirty="0">
                <a:solidFill>
                  <a:srgbClr val="FF0000"/>
                </a:solidFill>
              </a:rPr>
              <a:t>(Set up Credit Card to draft HELOC monthly)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Remaining income that would normally just be sitting in your bank account is now being applied to the line of credit. That reduces your daily interest.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No idle cash while maintaining a source of funds.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This whole process is based on numbers, which is accurate given correct info.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243C82-33BC-7E6E-F249-1FF71B210750}"/>
              </a:ext>
            </a:extLst>
          </p:cNvPr>
          <p:cNvSpPr txBox="1"/>
          <p:nvPr/>
        </p:nvSpPr>
        <p:spPr>
          <a:xfrm>
            <a:off x="7937911" y="757958"/>
            <a:ext cx="205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Remaining Income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085EB2-7B7D-8DCF-CE5F-F068B265BB4B}"/>
              </a:ext>
            </a:extLst>
          </p:cNvPr>
          <p:cNvSpPr txBox="1"/>
          <p:nvPr/>
        </p:nvSpPr>
        <p:spPr>
          <a:xfrm>
            <a:off x="4495382" y="2146321"/>
            <a:ext cx="161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(Credit Card)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BD46B-7EB7-7D4B-58BD-E1ED1290FDF2}"/>
              </a:ext>
            </a:extLst>
          </p:cNvPr>
          <p:cNvSpPr txBox="1"/>
          <p:nvPr/>
        </p:nvSpPr>
        <p:spPr>
          <a:xfrm>
            <a:off x="3604508" y="69035"/>
            <a:ext cx="324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  m</a:t>
            </a:r>
            <a:r>
              <a:rPr lang="en-US" sz="2800" b="1" dirty="0">
                <a:solidFill>
                  <a:schemeClr val="bg1"/>
                </a:solidFill>
              </a:rPr>
              <a:t>Summary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A9A9A7-F1D2-237D-AC72-E21A286F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946" y="4893235"/>
            <a:ext cx="5102346" cy="1380760"/>
          </a:xfrm>
        </p:spPr>
        <p:txBody>
          <a:bodyPr/>
          <a:lstStyle/>
          <a:p>
            <a:pPr algn="ctr"/>
            <a:r>
              <a:rPr lang="en-US" dirty="0"/>
              <a:t>Indexed Universal Life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14AAA-1F04-769D-E7F0-4F68C8EB92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746" y="597642"/>
            <a:ext cx="6367283" cy="399906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Indexed Universal Life will be used to pay off your home mortgage and build a tax-free retirement.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Pick from multiple fund options or mix and match to meet your risk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Historically, the index’s 20-year averages has ranged from 5.8% to 10.5%. (S &amp; P 500 average is 7.1%)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the HELOC’s first year you will take policy loans from the Index IUL that match what your previous mortgage payment was.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IUL policy Index on average will earn (2% to 5%) after loan charges. (Policy Loans)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1717BC-ED25-A8EE-343E-B2508B3CF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68" y="0"/>
            <a:ext cx="530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Benefits to an IUL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3" y="2676525"/>
            <a:ext cx="6629142" cy="359747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dirty="0"/>
              <a:t>Chronic Illness(LTC) Rider up to $480,000.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Critical Illness Rider up to $50,000.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Overloan</a:t>
            </a:r>
            <a:r>
              <a:rPr lang="en-US" dirty="0"/>
              <a:t> Protection prevents the policy from lapsing.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Guaranteed Death Benefit.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Terminal Illness Rider up to 90% of the value.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AB9C34-2B13-E66F-1053-2BA156F8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F1676B-18B7-DBC4-9A6B-C86F2E8938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67054"/>
            <a:ext cx="7792556" cy="37085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HELOC uses all your income to pay down your loan </a:t>
            </a:r>
            <a:r>
              <a:rPr lang="en-US"/>
              <a:t>balance fast.</a:t>
            </a:r>
            <a:endParaRPr lang="en-US" dirty="0"/>
          </a:p>
          <a:p>
            <a:r>
              <a:rPr lang="en-US" dirty="0"/>
              <a:t>The Index IUL is funded at or about the same amount of your previous mortgage cost. (This is flexible based on your situation)</a:t>
            </a:r>
          </a:p>
          <a:p>
            <a:r>
              <a:rPr lang="en-US" dirty="0"/>
              <a:t>After the first year, the policy loans from the IUL will start. This will expedite the pay off on your HELOC balance.</a:t>
            </a:r>
          </a:p>
          <a:p>
            <a:r>
              <a:rPr lang="en-US" dirty="0"/>
              <a:t>Using your credit card for your monthly expenses reduces interest by keeping that $ amount each month off the HELOC.</a:t>
            </a:r>
          </a:p>
          <a:p>
            <a:r>
              <a:rPr lang="en-US" dirty="0"/>
              <a:t>The Index IUL is building a tax-free retirement and paying down the HELOC balance at the same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2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93D957C-6D0F-4E8A-6569-DB4D5C6E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204815"/>
          </a:xfrm>
        </p:spPr>
        <p:txBody>
          <a:bodyPr/>
          <a:lstStyle/>
          <a:p>
            <a:pPr algn="ctr"/>
            <a:r>
              <a:rPr lang="en-US" dirty="0"/>
              <a:t>30 Year Mortgage vs HELOC</a:t>
            </a:r>
            <a:br>
              <a:rPr lang="en-US" dirty="0"/>
            </a:br>
            <a:r>
              <a:rPr lang="en-US" sz="2800" dirty="0"/>
              <a:t>Calculator for Age 31 Male (PNT)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6EA680-30AF-8320-2782-1EE9B85BB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53392"/>
              </p:ext>
            </p:extLst>
          </p:nvPr>
        </p:nvGraphicFramePr>
        <p:xfrm>
          <a:off x="422786" y="1668418"/>
          <a:ext cx="11346428" cy="425366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17791">
                  <a:extLst>
                    <a:ext uri="{9D8B030D-6E8A-4147-A177-3AD203B41FA5}">
                      <a16:colId xmlns:a16="http://schemas.microsoft.com/office/drawing/2014/main" val="1379411583"/>
                    </a:ext>
                  </a:extLst>
                </a:gridCol>
                <a:gridCol w="85008">
                  <a:extLst>
                    <a:ext uri="{9D8B030D-6E8A-4147-A177-3AD203B41FA5}">
                      <a16:colId xmlns:a16="http://schemas.microsoft.com/office/drawing/2014/main" val="2033969447"/>
                    </a:ext>
                  </a:extLst>
                </a:gridCol>
                <a:gridCol w="252281">
                  <a:extLst>
                    <a:ext uri="{9D8B030D-6E8A-4147-A177-3AD203B41FA5}">
                      <a16:colId xmlns:a16="http://schemas.microsoft.com/office/drawing/2014/main" val="6339424"/>
                    </a:ext>
                  </a:extLst>
                </a:gridCol>
                <a:gridCol w="808184">
                  <a:extLst>
                    <a:ext uri="{9D8B030D-6E8A-4147-A177-3AD203B41FA5}">
                      <a16:colId xmlns:a16="http://schemas.microsoft.com/office/drawing/2014/main" val="2619385713"/>
                    </a:ext>
                  </a:extLst>
                </a:gridCol>
                <a:gridCol w="150388">
                  <a:extLst>
                    <a:ext uri="{9D8B030D-6E8A-4147-A177-3AD203B41FA5}">
                      <a16:colId xmlns:a16="http://schemas.microsoft.com/office/drawing/2014/main" val="2658916233"/>
                    </a:ext>
                  </a:extLst>
                </a:gridCol>
                <a:gridCol w="1811701">
                  <a:extLst>
                    <a:ext uri="{9D8B030D-6E8A-4147-A177-3AD203B41FA5}">
                      <a16:colId xmlns:a16="http://schemas.microsoft.com/office/drawing/2014/main" val="4184674341"/>
                    </a:ext>
                  </a:extLst>
                </a:gridCol>
                <a:gridCol w="181743">
                  <a:extLst>
                    <a:ext uri="{9D8B030D-6E8A-4147-A177-3AD203B41FA5}">
                      <a16:colId xmlns:a16="http://schemas.microsoft.com/office/drawing/2014/main" val="229203477"/>
                    </a:ext>
                  </a:extLst>
                </a:gridCol>
                <a:gridCol w="222844">
                  <a:extLst>
                    <a:ext uri="{9D8B030D-6E8A-4147-A177-3AD203B41FA5}">
                      <a16:colId xmlns:a16="http://schemas.microsoft.com/office/drawing/2014/main" val="3081176598"/>
                    </a:ext>
                  </a:extLst>
                </a:gridCol>
                <a:gridCol w="999441">
                  <a:extLst>
                    <a:ext uri="{9D8B030D-6E8A-4147-A177-3AD203B41FA5}">
                      <a16:colId xmlns:a16="http://schemas.microsoft.com/office/drawing/2014/main" val="2301566143"/>
                    </a:ext>
                  </a:extLst>
                </a:gridCol>
                <a:gridCol w="906849">
                  <a:extLst>
                    <a:ext uri="{9D8B030D-6E8A-4147-A177-3AD203B41FA5}">
                      <a16:colId xmlns:a16="http://schemas.microsoft.com/office/drawing/2014/main" val="585599281"/>
                    </a:ext>
                  </a:extLst>
                </a:gridCol>
                <a:gridCol w="516899">
                  <a:extLst>
                    <a:ext uri="{9D8B030D-6E8A-4147-A177-3AD203B41FA5}">
                      <a16:colId xmlns:a16="http://schemas.microsoft.com/office/drawing/2014/main" val="435181058"/>
                    </a:ext>
                  </a:extLst>
                </a:gridCol>
                <a:gridCol w="1328756">
                  <a:extLst>
                    <a:ext uri="{9D8B030D-6E8A-4147-A177-3AD203B41FA5}">
                      <a16:colId xmlns:a16="http://schemas.microsoft.com/office/drawing/2014/main" val="150526577"/>
                    </a:ext>
                  </a:extLst>
                </a:gridCol>
                <a:gridCol w="1484238">
                  <a:extLst>
                    <a:ext uri="{9D8B030D-6E8A-4147-A177-3AD203B41FA5}">
                      <a16:colId xmlns:a16="http://schemas.microsoft.com/office/drawing/2014/main" val="1034358769"/>
                    </a:ext>
                  </a:extLst>
                </a:gridCol>
                <a:gridCol w="1180305">
                  <a:extLst>
                    <a:ext uri="{9D8B030D-6E8A-4147-A177-3AD203B41FA5}">
                      <a16:colId xmlns:a16="http://schemas.microsoft.com/office/drawing/2014/main" val="3406811867"/>
                    </a:ext>
                  </a:extLst>
                </a:gridCol>
              </a:tblGrid>
              <a:tr h="4348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enter values</a:t>
                      </a:r>
                      <a:endParaRPr lang="en-US" sz="1050" b="1" i="0" u="none" strike="noStrike" dirty="0">
                        <a:solidFill>
                          <a:srgbClr val="244062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1F497D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1F497D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244062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1F497D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1F497D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1F497D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extLst>
                  <a:ext uri="{0D108BD9-81ED-4DB2-BD59-A6C34878D82A}">
                    <a16:rowId xmlns:a16="http://schemas.microsoft.com/office/drawing/2014/main" val="2857824900"/>
                  </a:ext>
                </a:extLst>
              </a:tr>
              <a:tr h="3632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loan amount ($)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260,000 </a:t>
                      </a:r>
                      <a:endParaRPr lang="en-US" sz="1050" b="0" i="0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before</a:t>
                      </a:r>
                      <a:endParaRPr lang="en-US" sz="1050" b="1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49891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after</a:t>
                      </a:r>
                      <a:endParaRPr lang="en-US" sz="1050" b="1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49891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49891" marT="27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Life Insurance Face Amount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1,239,117.00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extLst>
                  <a:ext uri="{0D108BD9-81ED-4DB2-BD59-A6C34878D82A}">
                    <a16:rowId xmlns:a16="http://schemas.microsoft.com/office/drawing/2014/main" val="1519279141"/>
                  </a:ext>
                </a:extLst>
              </a:tr>
              <a:tr h="3632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annual interest rate (%)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  <a:highlight>
                            <a:srgbClr val="EBF1DE"/>
                          </a:highlight>
                        </a:rPr>
                        <a:t>8.50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highlight>
                          <a:srgbClr val="EBF1DE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total expenses per month ($)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6,158.83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6,158.00 </a:t>
                      </a:r>
                      <a:endParaRPr lang="en-US" sz="1050" b="0" i="0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Life Insurance Cash Value (10 yrs)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73,302.00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extLst>
                  <a:ext uri="{0D108BD9-81ED-4DB2-BD59-A6C34878D82A}">
                    <a16:rowId xmlns:a16="http://schemas.microsoft.com/office/drawing/2014/main" val="468434676"/>
                  </a:ext>
                </a:extLst>
              </a:tr>
              <a:tr h="3632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start date of loan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07/01/24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current mortgage payment ($)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891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1,558.83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0.00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Life Insurance Cash Value (15 yrs)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215,379.00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extLst>
                  <a:ext uri="{0D108BD9-81ED-4DB2-BD59-A6C34878D82A}">
                    <a16:rowId xmlns:a16="http://schemas.microsoft.com/office/drawing/2014/main" val="3543344149"/>
                  </a:ext>
                </a:extLst>
              </a:tr>
              <a:tr h="3632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closing costs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  <a:highlight>
                            <a:srgbClr val="EBF1DE"/>
                          </a:highlight>
                        </a:rPr>
                        <a:t>2,600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highlight>
                          <a:srgbClr val="EBF1DE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life insurance premium payment ($)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891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0.00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  <a:highlight>
                            <a:srgbClr val="EBF1DE"/>
                          </a:highlight>
                        </a:rPr>
                        <a:t>1,558.00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highlight>
                          <a:srgbClr val="EBF1DE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Life Insurance Cash Value (20 yrs)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411,282.00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extLst>
                  <a:ext uri="{0D108BD9-81ED-4DB2-BD59-A6C34878D82A}">
                    <a16:rowId xmlns:a16="http://schemas.microsoft.com/office/drawing/2014/main" val="1173747765"/>
                  </a:ext>
                </a:extLst>
              </a:tr>
              <a:tr h="36325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2" marR="24946" marT="2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other expenses ($)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891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  <a:highlight>
                            <a:srgbClr val="EBF1DE"/>
                          </a:highlight>
                        </a:rPr>
                        <a:t>4,600.00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highlight>
                          <a:srgbClr val="EBF1DE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4,600.00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Life Insurance Cash Value (30 yrs)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1,121,702.00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extLst>
                  <a:ext uri="{0D108BD9-81ED-4DB2-BD59-A6C34878D82A}">
                    <a16:rowId xmlns:a16="http://schemas.microsoft.com/office/drawing/2014/main" val="1496279365"/>
                  </a:ext>
                </a:extLst>
              </a:tr>
              <a:tr h="1831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paychecks per year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12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9891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extLst>
                  <a:ext uri="{0D108BD9-81ED-4DB2-BD59-A6C34878D82A}">
                    <a16:rowId xmlns:a16="http://schemas.microsoft.com/office/drawing/2014/main" val="371636160"/>
                  </a:ext>
                </a:extLst>
              </a:tr>
              <a:tr h="363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total net deposits per month ($)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  <a:highlight>
                            <a:srgbClr val="EBF1DE"/>
                          </a:highlight>
                        </a:rPr>
                        <a:t>10,000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highlight>
                          <a:srgbClr val="EBF1DE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before</a:t>
                      </a:r>
                      <a:endParaRPr lang="en-US" sz="1050" b="1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49891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after</a:t>
                      </a:r>
                      <a:endParaRPr lang="en-US" sz="1050" b="1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49891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49891" marT="277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interest saved on mortgage</a:t>
                      </a:r>
                      <a:endParaRPr lang="en-US" sz="1050" b="1" i="0" u="none" strike="noStrike">
                        <a:solidFill>
                          <a:srgbClr val="595959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interest saved on other loans</a:t>
                      </a:r>
                      <a:endParaRPr lang="en-US" sz="1050" b="1" i="0" u="none" strike="noStrike">
                        <a:solidFill>
                          <a:srgbClr val="595959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total interest saved </a:t>
                      </a:r>
                      <a:endParaRPr lang="en-US" sz="1050" b="1" i="0" u="none" strike="noStrike">
                        <a:solidFill>
                          <a:srgbClr val="595959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extLst>
                  <a:ext uri="{0D108BD9-81ED-4DB2-BD59-A6C34878D82A}">
                    <a16:rowId xmlns:a16="http://schemas.microsoft.com/office/drawing/2014/main" val="3389897457"/>
                  </a:ext>
                </a:extLst>
              </a:tr>
              <a:tr h="183186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2" marR="24946" marT="2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total number of payments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360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65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524069"/>
                  </a:ext>
                </a:extLst>
              </a:tr>
              <a:tr h="36325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life insurance policy loan deposit ($)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  <a:highlight>
                            <a:srgbClr val="EBF1DE"/>
                          </a:highlight>
                        </a:rPr>
                        <a:t>1,558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highlight>
                          <a:srgbClr val="EBF1DE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total interest ($)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301,179.29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69,598.85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231,580.44 </a:t>
                      </a:r>
                      <a:endParaRPr lang="en-US" sz="1050" b="1" i="0" u="none" strike="noStrike">
                        <a:solidFill>
                          <a:srgbClr val="538DD5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0.00 </a:t>
                      </a:r>
                      <a:endParaRPr lang="en-US" sz="1050" b="1" i="0" u="none" strike="noStrike">
                        <a:solidFill>
                          <a:srgbClr val="538DD5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231,580.44 </a:t>
                      </a:r>
                      <a:endParaRPr lang="en-US" sz="1050" b="1" i="0" u="none" strike="noStrike">
                        <a:solidFill>
                          <a:srgbClr val="538DD5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extLst>
                  <a:ext uri="{0D108BD9-81ED-4DB2-BD59-A6C34878D82A}">
                    <a16:rowId xmlns:a16="http://schemas.microsoft.com/office/drawing/2014/main" val="289416936"/>
                  </a:ext>
                </a:extLst>
              </a:tr>
              <a:tr h="1831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starting month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  <a:highlight>
                            <a:srgbClr val="EBF1DE"/>
                          </a:highlight>
                        </a:rPr>
                        <a:t>13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highlight>
                          <a:srgbClr val="EBF1DE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49891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extLst>
                  <a:ext uri="{0D108BD9-81ED-4DB2-BD59-A6C34878D82A}">
                    <a16:rowId xmlns:a16="http://schemas.microsoft.com/office/drawing/2014/main" val="3732566186"/>
                  </a:ext>
                </a:extLst>
              </a:tr>
              <a:tr h="36325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credit card cash back (%)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  <a:highlight>
                            <a:srgbClr val="EBF1DE"/>
                          </a:highlight>
                        </a:rPr>
                        <a:t>0.00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highlight>
                          <a:srgbClr val="EBF1DE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annual income inflation rate (%)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highlight>
                            <a:srgbClr val="EBF1DE"/>
                          </a:highlight>
                        </a:rPr>
                        <a:t>0.00 </a:t>
                      </a:r>
                      <a:endParaRPr lang="en-US" sz="1050" b="0" i="0" u="none" strike="noStrike" dirty="0">
                        <a:solidFill>
                          <a:srgbClr val="404040"/>
                        </a:solidFill>
                        <a:effectLst/>
                        <a:highlight>
                          <a:srgbClr val="EBF1DE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Annual Retirement Age 65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215,880.00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extLst>
                  <a:ext uri="{0D108BD9-81ED-4DB2-BD59-A6C34878D82A}">
                    <a16:rowId xmlns:a16="http://schemas.microsoft.com/office/drawing/2014/main" val="1338634431"/>
                  </a:ext>
                </a:extLst>
              </a:tr>
              <a:tr h="363252"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annual expense inflation rate (%)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4946" marR="2772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highlight>
                            <a:srgbClr val="EBF1DE"/>
                          </a:highlight>
                        </a:rPr>
                        <a:t>0.00 </a:t>
                      </a:r>
                      <a:endParaRPr lang="en-US" sz="1050" b="0" i="0" u="none" strike="noStrike" dirty="0">
                        <a:solidFill>
                          <a:srgbClr val="404040"/>
                        </a:solidFill>
                        <a:effectLst/>
                        <a:highlight>
                          <a:srgbClr val="EBF1DE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772" marT="2772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772" marR="24946" marT="2772" marB="0" anchor="ctr"/>
                </a:tc>
                <a:extLst>
                  <a:ext uri="{0D108BD9-81ED-4DB2-BD59-A6C34878D82A}">
                    <a16:rowId xmlns:a16="http://schemas.microsoft.com/office/drawing/2014/main" val="19376809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78A8F2-58E5-5D92-9838-7F1FBF0233B3}"/>
              </a:ext>
            </a:extLst>
          </p:cNvPr>
          <p:cNvSpPr txBox="1"/>
          <p:nvPr/>
        </p:nvSpPr>
        <p:spPr>
          <a:xfrm>
            <a:off x="884901" y="6479237"/>
            <a:ext cx="1097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Starting at age 66, the client can take tax free withdrawals of $215,880.00 per year till age 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45A26-4911-27D1-FD77-C777A8938498}"/>
              </a:ext>
            </a:extLst>
          </p:cNvPr>
          <p:cNvSpPr txBox="1"/>
          <p:nvPr/>
        </p:nvSpPr>
        <p:spPr>
          <a:xfrm>
            <a:off x="1726544" y="6040818"/>
            <a:ext cx="821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2% cash back on credit card will cut off two payments (63 total) payments</a:t>
            </a:r>
          </a:p>
        </p:txBody>
      </p:sp>
    </p:spTree>
    <p:extLst>
      <p:ext uri="{BB962C8B-B14F-4D97-AF65-F5344CB8AC3E}">
        <p14:creationId xmlns:p14="http://schemas.microsoft.com/office/powerpoint/2010/main" val="317477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CD7CD12-7E89-3896-3B3E-164EAB8C85F2}"/>
              </a:ext>
            </a:extLst>
          </p:cNvPr>
          <p:cNvSpPr txBox="1"/>
          <p:nvPr/>
        </p:nvSpPr>
        <p:spPr>
          <a:xfrm>
            <a:off x="1396597" y="476292"/>
            <a:ext cx="19628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Income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49C632-8094-BD51-C370-F90EA225F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584" y="936709"/>
            <a:ext cx="809106" cy="10791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7338C8-A700-4373-FBBD-ABA58B1183FC}"/>
              </a:ext>
            </a:extLst>
          </p:cNvPr>
          <p:cNvSpPr txBox="1"/>
          <p:nvPr/>
        </p:nvSpPr>
        <p:spPr>
          <a:xfrm>
            <a:off x="5162294" y="476292"/>
            <a:ext cx="123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Expenses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BB5E0A-C0ED-C6E4-1A68-4CDB95132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157" y="930238"/>
            <a:ext cx="810838" cy="1079086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7B8B5D12-6D1A-E1D8-BE99-0BDAC17340A0}"/>
              </a:ext>
            </a:extLst>
          </p:cNvPr>
          <p:cNvSpPr/>
          <p:nvPr/>
        </p:nvSpPr>
        <p:spPr>
          <a:xfrm>
            <a:off x="6893599" y="1203600"/>
            <a:ext cx="1177921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C7D268-02E5-8017-622F-D34C8CF53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560" y="899525"/>
            <a:ext cx="1101403" cy="1125137"/>
          </a:xfrm>
          <a:prstGeom prst="rect">
            <a:avLst/>
          </a:prstGeom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0B0E2D26-74AA-81FA-7AD3-886006378077}"/>
              </a:ext>
            </a:extLst>
          </p:cNvPr>
          <p:cNvSpPr/>
          <p:nvPr/>
        </p:nvSpPr>
        <p:spPr>
          <a:xfrm>
            <a:off x="8842915" y="2362116"/>
            <a:ext cx="437321" cy="10790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95C1A55-3E89-CCC1-4E0C-EA661F4AE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518" y="3985863"/>
            <a:ext cx="810838" cy="10790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1D004E7-1260-7D50-42E7-75B16C195B93}"/>
              </a:ext>
            </a:extLst>
          </p:cNvPr>
          <p:cNvSpPr txBox="1"/>
          <p:nvPr/>
        </p:nvSpPr>
        <p:spPr>
          <a:xfrm>
            <a:off x="3482027" y="996601"/>
            <a:ext cx="90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Minus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AC4D806-6C1F-0145-DFAE-6A217DA9D69B}"/>
              </a:ext>
            </a:extLst>
          </p:cNvPr>
          <p:cNvSpPr/>
          <p:nvPr/>
        </p:nvSpPr>
        <p:spPr>
          <a:xfrm>
            <a:off x="3304532" y="1203600"/>
            <a:ext cx="1177921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92F5B6-AB2B-61DA-D894-A39F25EBB9D0}"/>
              </a:ext>
            </a:extLst>
          </p:cNvPr>
          <p:cNvSpPr txBox="1"/>
          <p:nvPr/>
        </p:nvSpPr>
        <p:spPr>
          <a:xfrm>
            <a:off x="7034067" y="930129"/>
            <a:ext cx="89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Equals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6046C2-B048-29E3-5A5E-815B781C664B}"/>
              </a:ext>
            </a:extLst>
          </p:cNvPr>
          <p:cNvSpPr txBox="1"/>
          <p:nvPr/>
        </p:nvSpPr>
        <p:spPr>
          <a:xfrm>
            <a:off x="8068770" y="3616531"/>
            <a:ext cx="237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Paying HELOC Loan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A3626C-921C-CFDC-B71D-6C1B2E9899F6}"/>
              </a:ext>
            </a:extLst>
          </p:cNvPr>
          <p:cNvSpPr txBox="1"/>
          <p:nvPr/>
        </p:nvSpPr>
        <p:spPr>
          <a:xfrm>
            <a:off x="1396597" y="2870631"/>
            <a:ext cx="208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(First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year paid out)</a:t>
            </a: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     of expenses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243C82-33BC-7E6E-F249-1FF71B210750}"/>
              </a:ext>
            </a:extLst>
          </p:cNvPr>
          <p:cNvSpPr txBox="1"/>
          <p:nvPr/>
        </p:nvSpPr>
        <p:spPr>
          <a:xfrm>
            <a:off x="8200484" y="481804"/>
            <a:ext cx="205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Remaining Income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19AD4-0EE2-AE9D-C291-A996E60B555D}"/>
              </a:ext>
            </a:extLst>
          </p:cNvPr>
          <p:cNvSpPr txBox="1"/>
          <p:nvPr/>
        </p:nvSpPr>
        <p:spPr>
          <a:xfrm>
            <a:off x="148896" y="3566746"/>
            <a:ext cx="467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Indexed Universal Life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1C448BC4-CE34-FB5A-E600-B80DEAA8CB08}"/>
              </a:ext>
            </a:extLst>
          </p:cNvPr>
          <p:cNvSpPr/>
          <p:nvPr/>
        </p:nvSpPr>
        <p:spPr>
          <a:xfrm>
            <a:off x="4626321" y="4217922"/>
            <a:ext cx="2267278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D330E-21BA-639B-3AB3-3B5CB5988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166" y="3985863"/>
            <a:ext cx="810838" cy="107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EC701-5B1F-65A8-0643-35A1CD3B1F99}"/>
              </a:ext>
            </a:extLst>
          </p:cNvPr>
          <p:cNvSpPr txBox="1"/>
          <p:nvPr/>
        </p:nvSpPr>
        <p:spPr>
          <a:xfrm>
            <a:off x="4729315" y="2231923"/>
            <a:ext cx="17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(Credit Card)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F6413-A54E-DF75-618A-86E7492C11C0}"/>
              </a:ext>
            </a:extLst>
          </p:cNvPr>
          <p:cNvSpPr txBox="1"/>
          <p:nvPr/>
        </p:nvSpPr>
        <p:spPr>
          <a:xfrm>
            <a:off x="1543665" y="5348748"/>
            <a:ext cx="176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(Starts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Year)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D4DD7-B6E2-1F79-0E16-B70583FBE5D5}"/>
              </a:ext>
            </a:extLst>
          </p:cNvPr>
          <p:cNvSpPr txBox="1"/>
          <p:nvPr/>
        </p:nvSpPr>
        <p:spPr>
          <a:xfrm>
            <a:off x="5162294" y="178164"/>
            <a:ext cx="102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49506-7D08-A6F5-10E6-1AF46124F956}"/>
              </a:ext>
            </a:extLst>
          </p:cNvPr>
          <p:cNvSpPr txBox="1"/>
          <p:nvPr/>
        </p:nvSpPr>
        <p:spPr>
          <a:xfrm>
            <a:off x="1229032" y="5879690"/>
            <a:ext cx="225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(Pays HELOC Loan)</a:t>
            </a:r>
          </a:p>
        </p:txBody>
      </p:sp>
    </p:spTree>
    <p:extLst>
      <p:ext uri="{BB962C8B-B14F-4D97-AF65-F5344CB8AC3E}">
        <p14:creationId xmlns:p14="http://schemas.microsoft.com/office/powerpoint/2010/main" val="2737520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AE361-C301-7C01-9177-2710B7C80F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2226"/>
            <a:ext cx="12192000" cy="68802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C019E-94C2-F8C6-A6A1-44A725FF4539}"/>
              </a:ext>
            </a:extLst>
          </p:cNvPr>
          <p:cNvSpPr txBox="1"/>
          <p:nvPr/>
        </p:nvSpPr>
        <p:spPr>
          <a:xfrm>
            <a:off x="334298" y="258342"/>
            <a:ext cx="73446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                </a:t>
            </a:r>
            <a:r>
              <a:rPr lang="en-US" b="1" u="sng" dirty="0">
                <a:solidFill>
                  <a:schemeClr val="bg1"/>
                </a:solidFill>
              </a:rPr>
              <a:t>Information Needed for HELOC  </a:t>
            </a:r>
          </a:p>
          <a:p>
            <a:r>
              <a:rPr lang="en-US" b="1" dirty="0">
                <a:solidFill>
                  <a:schemeClr val="bg1"/>
                </a:solidFill>
              </a:rPr>
              <a:t>1.) Current Interest Rate &amp; Month and Year Taken out.</a:t>
            </a:r>
          </a:p>
          <a:p>
            <a:r>
              <a:rPr lang="en-US" b="1" dirty="0">
                <a:solidFill>
                  <a:schemeClr val="bg1"/>
                </a:solidFill>
              </a:rPr>
              <a:t>2.) Type of Loan (Example: 30 Year Fixed)</a:t>
            </a:r>
          </a:p>
          <a:p>
            <a:r>
              <a:rPr lang="en-US" b="1" dirty="0">
                <a:solidFill>
                  <a:schemeClr val="bg1"/>
                </a:solidFill>
              </a:rPr>
              <a:t>3.) Total Net Income &amp; Total Expenses (Include Property tax &amp; Insurance)</a:t>
            </a:r>
          </a:p>
          <a:p>
            <a:r>
              <a:rPr lang="en-US" b="1" dirty="0">
                <a:solidFill>
                  <a:schemeClr val="bg1"/>
                </a:solidFill>
              </a:rPr>
              <a:t>4.) Your First and Last name</a:t>
            </a:r>
          </a:p>
          <a:p>
            <a:r>
              <a:rPr lang="en-US" b="1" dirty="0">
                <a:solidFill>
                  <a:schemeClr val="bg1"/>
                </a:solidFill>
              </a:rPr>
              <a:t>5.) Email Address</a:t>
            </a:r>
          </a:p>
          <a:p>
            <a:r>
              <a:rPr lang="en-US" b="1" dirty="0">
                <a:solidFill>
                  <a:schemeClr val="bg1"/>
                </a:solidFill>
              </a:rPr>
              <a:t>6.) Phone Number</a:t>
            </a:r>
          </a:p>
          <a:p>
            <a:r>
              <a:rPr lang="en-US" b="1" dirty="0">
                <a:solidFill>
                  <a:schemeClr val="bg1"/>
                </a:solidFill>
              </a:rPr>
              <a:t>7.) Address</a:t>
            </a:r>
          </a:p>
          <a:p>
            <a:r>
              <a:rPr lang="en-US" b="1" dirty="0">
                <a:solidFill>
                  <a:schemeClr val="bg1"/>
                </a:solidFill>
              </a:rPr>
              <a:t>8.) Date of Birth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*****************************************************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         </a:t>
            </a:r>
            <a:r>
              <a:rPr lang="en-US" b="1" u="sng" dirty="0">
                <a:solidFill>
                  <a:schemeClr val="bg1"/>
                </a:solidFill>
              </a:rPr>
              <a:t>Information Needed for Life Insurance </a:t>
            </a:r>
          </a:p>
          <a:p>
            <a:r>
              <a:rPr lang="en-US" b="1" dirty="0">
                <a:solidFill>
                  <a:schemeClr val="bg1"/>
                </a:solidFill>
              </a:rPr>
              <a:t>1.) Male or Female</a:t>
            </a:r>
          </a:p>
          <a:p>
            <a:r>
              <a:rPr lang="en-US" b="1" dirty="0">
                <a:solidFill>
                  <a:schemeClr val="bg1"/>
                </a:solidFill>
              </a:rPr>
              <a:t>2.) Height and Weight</a:t>
            </a:r>
          </a:p>
          <a:p>
            <a:r>
              <a:rPr lang="en-US" b="1" dirty="0">
                <a:solidFill>
                  <a:schemeClr val="bg1"/>
                </a:solidFill>
              </a:rPr>
              <a:t>3.) Tobacco or Non-Tobacco</a:t>
            </a:r>
          </a:p>
          <a:p>
            <a:r>
              <a:rPr lang="en-US" b="1" dirty="0">
                <a:solidFill>
                  <a:schemeClr val="bg1"/>
                </a:solidFill>
              </a:rPr>
              <a:t>4.) Any Health Conditions</a:t>
            </a:r>
          </a:p>
          <a:p>
            <a:r>
              <a:rPr lang="en-US" b="1" dirty="0">
                <a:solidFill>
                  <a:schemeClr val="bg1"/>
                </a:solidFill>
              </a:rPr>
              <a:t>5.) Any Medications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(Please Note: There is no charge for my services)</a:t>
            </a:r>
          </a:p>
        </p:txBody>
      </p:sp>
    </p:spTree>
    <p:extLst>
      <p:ext uri="{BB962C8B-B14F-4D97-AF65-F5344CB8AC3E}">
        <p14:creationId xmlns:p14="http://schemas.microsoft.com/office/powerpoint/2010/main" val="174402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68708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267200"/>
            <a:ext cx="5608812" cy="2179321"/>
          </a:xfrm>
        </p:spPr>
        <p:txBody>
          <a:bodyPr/>
          <a:lstStyle/>
          <a:p>
            <a:r>
              <a:rPr lang="en-US" dirty="0"/>
              <a:t>Ron Comer</a:t>
            </a:r>
          </a:p>
          <a:p>
            <a:r>
              <a:rPr lang="en-US" dirty="0"/>
              <a:t>573-797-1000 Cell</a:t>
            </a:r>
          </a:p>
          <a:p>
            <a:r>
              <a:rPr lang="en-US" dirty="0"/>
              <a:t>800-690-6252 Office</a:t>
            </a:r>
          </a:p>
          <a:p>
            <a:r>
              <a:rPr lang="en-US" dirty="0"/>
              <a:t>comer1963@gmail.com</a:t>
            </a:r>
            <a:endParaRPr lang="en-US" b="0" dirty="0"/>
          </a:p>
          <a:p>
            <a:r>
              <a:rPr lang="en-US" b="0" dirty="0"/>
              <a:t>www.agentroncomer.com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tIns="457200"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First Position HELOC</a:t>
            </a:r>
          </a:p>
          <a:p>
            <a:r>
              <a:rPr lang="en-US" dirty="0"/>
              <a:t>Unique Banking Structure</a:t>
            </a:r>
          </a:p>
          <a:p>
            <a:r>
              <a:rPr lang="en-US" dirty="0"/>
              <a:t>Indexed Universal Life</a:t>
            </a:r>
          </a:p>
          <a:p>
            <a:r>
              <a:rPr lang="en-US" dirty="0"/>
              <a:t>Results &amp; Illustrations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-up of a plant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4991245" cy="3291840"/>
          </a:xfrm>
        </p:spPr>
        <p:txBody>
          <a:bodyPr/>
          <a:lstStyle/>
          <a:p>
            <a:r>
              <a:rPr lang="en-US" dirty="0"/>
              <a:t>Pay off your Mortgage in 5-8 Years</a:t>
            </a: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682256" cy="2873388"/>
          </a:xfrm>
        </p:spPr>
        <p:txBody>
          <a:bodyPr/>
          <a:lstStyle/>
          <a:p>
            <a:r>
              <a:rPr lang="en-US" sz="4800" dirty="0"/>
              <a:t>An innovative way to pay off your home and save thousands in interest.</a:t>
            </a:r>
          </a:p>
        </p:txBody>
      </p:sp>
      <p:pic>
        <p:nvPicPr>
          <p:cNvPr id="12" name="Picture Placeholder 4" descr="A close-up of a wood grain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" r="96"/>
          <a:stretch/>
        </p:blipFill>
        <p:spPr>
          <a:xfrm>
            <a:off x="0" y="-52121"/>
            <a:ext cx="5791200" cy="688022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088921"/>
            <a:ext cx="5486400" cy="2125601"/>
          </a:xfrm>
        </p:spPr>
        <p:txBody>
          <a:bodyPr/>
          <a:lstStyle/>
          <a:p>
            <a:pPr algn="ctr"/>
            <a:r>
              <a:rPr lang="en-US" dirty="0"/>
              <a:t>Comparison with same income and expenses for both loans on $260,000.</a:t>
            </a:r>
          </a:p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6B0CF7-0DA7-726B-D74D-2B9A85CCA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50137"/>
              </p:ext>
            </p:extLst>
          </p:nvPr>
        </p:nvGraphicFramePr>
        <p:xfrm>
          <a:off x="5791199" y="5072332"/>
          <a:ext cx="6400802" cy="11074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200401">
                  <a:extLst>
                    <a:ext uri="{9D8B030D-6E8A-4147-A177-3AD203B41FA5}">
                      <a16:colId xmlns:a16="http://schemas.microsoft.com/office/drawing/2014/main" val="3238891193"/>
                    </a:ext>
                  </a:extLst>
                </a:gridCol>
                <a:gridCol w="3200401">
                  <a:extLst>
                    <a:ext uri="{9D8B030D-6E8A-4147-A177-3AD203B41FA5}">
                      <a16:colId xmlns:a16="http://schemas.microsoft.com/office/drawing/2014/main" val="4093055588"/>
                    </a:ext>
                  </a:extLst>
                </a:gridCol>
              </a:tblGrid>
              <a:tr h="314129">
                <a:tc>
                  <a:txBody>
                    <a:bodyPr/>
                    <a:lstStyle/>
                    <a:p>
                      <a:r>
                        <a:rPr lang="en-US" dirty="0"/>
                        <a:t>30-Year Mortgage @ 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HELOC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Position Loan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44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360 Payments Made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65 Payments Made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13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$301,179.29 Interest 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$68,114.15 Interest Paid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43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DBDF59-09FD-A88D-0A68-92B919D92C80}"/>
              </a:ext>
            </a:extLst>
          </p:cNvPr>
          <p:cNvSpPr txBox="1"/>
          <p:nvPr/>
        </p:nvSpPr>
        <p:spPr>
          <a:xfrm>
            <a:off x="5741604" y="62116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</a:t>
            </a:r>
            <a:r>
              <a:rPr lang="en-US" dirty="0">
                <a:solidFill>
                  <a:srgbClr val="FF0000"/>
                </a:solidFill>
              </a:rPr>
              <a:t>(Based on the numbers provided by the client)</a:t>
            </a:r>
            <a:r>
              <a:rPr lang="en-US" dirty="0">
                <a:solidFill>
                  <a:schemeClr val="bg1"/>
                </a:solidFill>
              </a:rPr>
              <a:t>                   </a:t>
            </a:r>
            <a:r>
              <a:rPr lang="en-US" dirty="0"/>
              <a:t>on the numbers provided</a:t>
            </a:r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Position HELOC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line of credit given based on your home’s appraised value.</a:t>
            </a:r>
          </a:p>
          <a:p>
            <a:r>
              <a:rPr lang="en-US" dirty="0"/>
              <a:t>Can be used to: Buy a new home, pay off a current mortgage, consolidate debt, save money, and invest in retirement.</a:t>
            </a:r>
          </a:p>
          <a:p>
            <a:r>
              <a:rPr lang="en-US" dirty="0"/>
              <a:t>The HELOC loan concept has been around since early last century and has been used by First Savings Bank for the last 5 years.</a:t>
            </a:r>
          </a:p>
          <a:p>
            <a:r>
              <a:rPr lang="en-US" dirty="0"/>
              <a:t>First Savings bank is in 46 states and has had no foreclosures using this program.</a:t>
            </a:r>
          </a:p>
          <a:p>
            <a:r>
              <a:rPr lang="en-US" dirty="0"/>
              <a:t>The HELOC loan has a 10-year draw period and can be easily renewed.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5458" y="411479"/>
            <a:ext cx="6840846" cy="2488132"/>
          </a:xfrm>
        </p:spPr>
        <p:txBody>
          <a:bodyPr/>
          <a:lstStyle/>
          <a:p>
            <a:r>
              <a:rPr lang="en-US" dirty="0"/>
              <a:t>HELOC puts your Money to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442CD-A26D-1761-8CE7-8BC3075BB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3905" y="3958390"/>
            <a:ext cx="7366571" cy="272168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Income goes into the HELOC, paying down the balance.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(Note: Interest is figured on average daily balance.)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bills &amp; expenses paid with HELOC increase the balance.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 dollar unused remains available for paying future expenses &amp; reducing the interest on the HELOC loan.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Interest is figured by the average daily balance of your account for each month.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53AE0-4C03-B71F-F982-BAE12E82BF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466" y="0"/>
            <a:ext cx="11979669" cy="6709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       </a:t>
            </a:r>
            <a:r>
              <a:rPr lang="en-US" sz="3200" b="1" u="sng" dirty="0"/>
              <a:t>Bank Acct Sweep: Functions &amp; Importance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(Note: To accomplish this strategy with </a:t>
            </a:r>
            <a:r>
              <a:rPr lang="en-US" b="1" dirty="0">
                <a:solidFill>
                  <a:srgbClr val="FF0000"/>
                </a:solidFill>
              </a:rPr>
              <a:t>Most HELOCS</a:t>
            </a:r>
            <a:r>
              <a:rPr lang="en-US" b="1" dirty="0"/>
              <a:t>, you need to deposit your money into your checking, and then log in and transfer the money to your HELOC.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Then, to use the HELOC to pay your bills, you must log back in and transfer the money back to your checking acct. for every transaction.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This method obviously is not appealing or an efficient use of your time, especially over a long period of time.</a:t>
            </a:r>
          </a:p>
          <a:p>
            <a:pPr marL="0" indent="0">
              <a:buNone/>
            </a:pPr>
            <a:r>
              <a:rPr lang="en-US" sz="3500" b="1" dirty="0"/>
              <a:t>          </a:t>
            </a:r>
            <a:r>
              <a:rPr lang="en-US" sz="3200" b="1" u="sng" dirty="0"/>
              <a:t>First Saving Bank has a solution to this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Has an Integrated Checking Acct, tied to the HELOC loan (Operates seamlessly with the HELOC)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This Checking Acct has nightly sweeps for deposits of your money received into your </a:t>
            </a:r>
            <a:r>
              <a:rPr lang="en-US" b="1"/>
              <a:t>bank account.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This Checking Acct has daily advances for paying bills with Debit Card, Check, </a:t>
            </a:r>
            <a:r>
              <a:rPr lang="en-US" b="1" dirty="0" err="1"/>
              <a:t>Zelle</a:t>
            </a:r>
            <a:r>
              <a:rPr lang="en-US" b="1" dirty="0"/>
              <a:t> &amp; Wire Transfer.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This is done with a built-in overdraft feature at no charge to the client.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 HELOC loan receives money &amp; advances money daily working with the bank acct.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None/>
            </a:pPr>
            <a:endParaRPr lang="en-US" sz="3200" b="1" u="sng" dirty="0"/>
          </a:p>
          <a:p>
            <a:pPr marL="0" indent="0">
              <a:buNone/>
            </a:pPr>
            <a:endParaRPr lang="en-US" sz="3500" b="1" u="sng" dirty="0"/>
          </a:p>
          <a:p>
            <a:pPr marL="0" indent="0">
              <a:buNone/>
            </a:pPr>
            <a:endParaRPr lang="en-US" sz="32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4468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4" y="3499667"/>
            <a:ext cx="4680041" cy="2542810"/>
          </a:xfrm>
        </p:spPr>
        <p:txBody>
          <a:bodyPr/>
          <a:lstStyle/>
          <a:p>
            <a:r>
              <a:rPr lang="en-US" dirty="0"/>
              <a:t>How to Use Interest for your Gain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32C-2D2E-7026-33B8-EE42DA4BD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3256" y="178526"/>
            <a:ext cx="5198269" cy="23050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Interest is figured by the average daily balance of your account for each month.</a:t>
            </a:r>
          </a:p>
          <a:p>
            <a:r>
              <a:rPr lang="en-US" dirty="0"/>
              <a:t>Interest is charged in a monthly payment by calendar month.</a:t>
            </a:r>
          </a:p>
          <a:p>
            <a:r>
              <a:rPr lang="en-US" dirty="0"/>
              <a:t>Keeping your expenses on a credit card and paying it off once a month will help keep your average daily balance low.</a:t>
            </a:r>
          </a:p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FDC15EA-D577-1BAF-B29E-D8DFB1BB6479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888038429"/>
              </p:ext>
            </p:extLst>
          </p:nvPr>
        </p:nvGraphicFramePr>
        <p:xfrm>
          <a:off x="413092" y="2780895"/>
          <a:ext cx="5460025" cy="303813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81281">
                  <a:extLst>
                    <a:ext uri="{9D8B030D-6E8A-4147-A177-3AD203B41FA5}">
                      <a16:colId xmlns:a16="http://schemas.microsoft.com/office/drawing/2014/main" val="3585061166"/>
                    </a:ext>
                  </a:extLst>
                </a:gridCol>
                <a:gridCol w="2878744">
                  <a:extLst>
                    <a:ext uri="{9D8B030D-6E8A-4147-A177-3AD203B41FA5}">
                      <a16:colId xmlns:a16="http://schemas.microsoft.com/office/drawing/2014/main" val="1575672151"/>
                    </a:ext>
                  </a:extLst>
                </a:gridCol>
              </a:tblGrid>
              <a:tr h="358683">
                <a:tc>
                  <a:txBody>
                    <a:bodyPr/>
                    <a:lstStyle/>
                    <a:p>
                      <a:r>
                        <a:rPr lang="en-US" sz="1400" dirty="0"/>
                        <a:t>Beginning Loan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$260,000             3/1/2024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24787"/>
                  </a:ext>
                </a:extLst>
              </a:tr>
              <a:tr h="335142">
                <a:tc>
                  <a:txBody>
                    <a:bodyPr/>
                    <a:lstStyle/>
                    <a:p>
                      <a:r>
                        <a:rPr lang="en-US" sz="1400" dirty="0"/>
                        <a:t>Monthly Income: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 $10,000               3/4/2024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3587"/>
                  </a:ext>
                </a:extLst>
              </a:tr>
              <a:tr h="357051">
                <a:tc>
                  <a:txBody>
                    <a:bodyPr/>
                    <a:lstStyle/>
                    <a:p>
                      <a:r>
                        <a:rPr lang="en-US" sz="1400" dirty="0"/>
                        <a:t>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$250,000             3/4/2024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862095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r>
                        <a:rPr lang="en-US" sz="1400" dirty="0"/>
                        <a:t>Monthly Expenses CC: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$6000                 3/28/2024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14502"/>
                  </a:ext>
                </a:extLst>
              </a:tr>
              <a:tr h="355822">
                <a:tc>
                  <a:txBody>
                    <a:bodyPr/>
                    <a:lstStyle/>
                    <a:p>
                      <a:r>
                        <a:rPr lang="en-US" sz="1400" dirty="0"/>
                        <a:t>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$256,000           3/28/2024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43534"/>
                  </a:ext>
                </a:extLst>
              </a:tr>
              <a:tr h="325127">
                <a:tc>
                  <a:txBody>
                    <a:bodyPr/>
                    <a:lstStyle/>
                    <a:p>
                      <a:r>
                        <a:rPr lang="en-US" sz="1400" dirty="0"/>
                        <a:t>Monthly Income: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$10,000                4/4/2024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2790"/>
                  </a:ext>
                </a:extLst>
              </a:tr>
              <a:tr h="325127">
                <a:tc>
                  <a:txBody>
                    <a:bodyPr/>
                    <a:lstStyle/>
                    <a:p>
                      <a:r>
                        <a:rPr lang="en-US" sz="1400" dirty="0"/>
                        <a:t>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$246,000              4/4/2024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42438"/>
                  </a:ext>
                </a:extLst>
              </a:tr>
              <a:tr h="325127">
                <a:tc>
                  <a:txBody>
                    <a:bodyPr/>
                    <a:lstStyle/>
                    <a:p>
                      <a:r>
                        <a:rPr lang="en-US" sz="1400" dirty="0"/>
                        <a:t>Monthly Expenses CC: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$6,000                4/28/2024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21691"/>
                  </a:ext>
                </a:extLst>
              </a:tr>
              <a:tr h="325127">
                <a:tc>
                  <a:txBody>
                    <a:bodyPr/>
                    <a:lstStyle/>
                    <a:p>
                      <a:r>
                        <a:rPr lang="en-US" sz="1400" dirty="0"/>
                        <a:t>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$240,000           4/28/2024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83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6112822" cy="2293055"/>
          </a:xfrm>
        </p:spPr>
        <p:txBody>
          <a:bodyPr/>
          <a:lstStyle/>
          <a:p>
            <a:r>
              <a:rPr lang="en-US" dirty="0"/>
              <a:t>Using your Credit Card to MAKE you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213343" cy="341837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Interest you pay on the HELOC is based on the average daily balance for each month.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credit card statement can be paid with the HELOC loan once a month automatically to seamlessly pay off your monthly expenses.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Setting your payment up this way will optimize your average daily balance.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this example, you are only paying interest on your expenses for four days.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will also get the credit card benefits such as cash back or airline points.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5F6FD-4509-1699-8A2A-A7F287934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691" y="0"/>
            <a:ext cx="3198253" cy="3361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0AFB78-65D9-1E69-FE54-73A8427AF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691" y="3494948"/>
            <a:ext cx="3198253" cy="33610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B5DEBD-1372-4EA9-5634-F3F9ED929C9D}"/>
              </a:ext>
            </a:extLst>
          </p:cNvPr>
          <p:cNvSpPr txBox="1"/>
          <p:nvPr/>
        </p:nvSpPr>
        <p:spPr>
          <a:xfrm>
            <a:off x="7798872" y="278129"/>
            <a:ext cx="242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987DC-AC0F-3612-E710-30370B36D830}"/>
              </a:ext>
            </a:extLst>
          </p:cNvPr>
          <p:cNvSpPr txBox="1"/>
          <p:nvPr/>
        </p:nvSpPr>
        <p:spPr>
          <a:xfrm>
            <a:off x="7892014" y="3829616"/>
            <a:ext cx="224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April</a:t>
            </a:r>
          </a:p>
        </p:txBody>
      </p:sp>
      <p:pic>
        <p:nvPicPr>
          <p:cNvPr id="12" name="Graphic 11" descr="Dollar outline">
            <a:extLst>
              <a:ext uri="{FF2B5EF4-FFF2-40B4-BE49-F238E27FC236}">
                <a16:creationId xmlns:a16="http://schemas.microsoft.com/office/drawing/2014/main" id="{18A120D2-62F5-FC72-F825-B4726E5E0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2289" y="2839460"/>
            <a:ext cx="327434" cy="327434"/>
          </a:xfrm>
          <a:prstGeom prst="rect">
            <a:avLst/>
          </a:prstGeom>
        </p:spPr>
      </p:pic>
      <p:pic>
        <p:nvPicPr>
          <p:cNvPr id="14" name="Graphic 13" descr="Dollar outline">
            <a:extLst>
              <a:ext uri="{FF2B5EF4-FFF2-40B4-BE49-F238E27FC236}">
                <a16:creationId xmlns:a16="http://schemas.microsoft.com/office/drawing/2014/main" id="{3C359C06-5A96-835B-E961-41904B236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2821" y="847192"/>
            <a:ext cx="327434" cy="327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72C0BC-634E-D417-AEA3-35B70A6408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2821" y="4358783"/>
            <a:ext cx="323116" cy="329213"/>
          </a:xfrm>
          <a:prstGeom prst="rect">
            <a:avLst/>
          </a:prstGeom>
        </p:spPr>
      </p:pic>
      <p:pic>
        <p:nvPicPr>
          <p:cNvPr id="18" name="Graphic 17" descr="Dollar outline">
            <a:extLst>
              <a:ext uri="{FF2B5EF4-FFF2-40B4-BE49-F238E27FC236}">
                <a16:creationId xmlns:a16="http://schemas.microsoft.com/office/drawing/2014/main" id="{BAE57A03-9BE9-2A43-55EE-B93FB69B8F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92289" y="6370712"/>
            <a:ext cx="327434" cy="3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purl.org/dc/terms/"/>
    <ds:schemaRef ds:uri="16c05727-aa75-4e4a-9b5f-8a80a1165891"/>
    <ds:schemaRef ds:uri="230e9df3-be65-4c73-a93b-d1236ebd677e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8726</TotalTime>
  <Words>1553</Words>
  <Application>Microsoft Office PowerPoint</Application>
  <PresentationFormat>Widescreen</PresentationFormat>
  <Paragraphs>272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 Display</vt:lpstr>
      <vt:lpstr>Aptos Narrow</vt:lpstr>
      <vt:lpstr>Arial</vt:lpstr>
      <vt:lpstr>Calibri</vt:lpstr>
      <vt:lpstr>Franklin Gothic Book</vt:lpstr>
      <vt:lpstr>Franklin Gothic Demi</vt:lpstr>
      <vt:lpstr>Custom</vt:lpstr>
      <vt:lpstr>Velocity Banking Concepts</vt:lpstr>
      <vt:lpstr>Agenda</vt:lpstr>
      <vt:lpstr>Pay off your Mortgage in 5-8 Years</vt:lpstr>
      <vt:lpstr>An innovative way to pay off your home and save thousands in interest.</vt:lpstr>
      <vt:lpstr>First Position HELOC</vt:lpstr>
      <vt:lpstr>HELOC puts your Money to Work</vt:lpstr>
      <vt:lpstr>PowerPoint Presentation</vt:lpstr>
      <vt:lpstr>How to Use Interest for your Gain</vt:lpstr>
      <vt:lpstr>Using your Credit Card to MAKE you Money</vt:lpstr>
      <vt:lpstr>PowerPoint Presentation</vt:lpstr>
      <vt:lpstr>PowerPoint Presentation</vt:lpstr>
      <vt:lpstr>Indexed Universal Life</vt:lpstr>
      <vt:lpstr>Other Benefits to an IUL</vt:lpstr>
      <vt:lpstr>Putting it all Together</vt:lpstr>
      <vt:lpstr>30 Year Mortgage vs HELOC Calculator for Age 31 Male (PNT)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 Comer</dc:creator>
  <cp:lastModifiedBy>Ron Comer</cp:lastModifiedBy>
  <cp:revision>40</cp:revision>
  <cp:lastPrinted>2025-06-16T19:30:54Z</cp:lastPrinted>
  <dcterms:created xsi:type="dcterms:W3CDTF">2024-08-16T16:07:58Z</dcterms:created>
  <dcterms:modified xsi:type="dcterms:W3CDTF">2025-06-16T20:25:47Z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